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9"/>
    <p:sldMasterId id="2147483911" r:id="rId10"/>
    <p:sldMasterId id="2147483941" r:id="rId11"/>
  </p:sldMasterIdLst>
  <p:notesMasterIdLst>
    <p:notesMasterId r:id="rId35"/>
  </p:notesMasterIdLst>
  <p:handoutMasterIdLst>
    <p:handoutMasterId r:id="rId36"/>
  </p:handoutMasterIdLst>
  <p:sldIdLst>
    <p:sldId id="3789" r:id="rId12"/>
    <p:sldId id="3877" r:id="rId13"/>
    <p:sldId id="3778" r:id="rId14"/>
    <p:sldId id="3889" r:id="rId15"/>
    <p:sldId id="3881" r:id="rId16"/>
    <p:sldId id="3776" r:id="rId17"/>
    <p:sldId id="3788" r:id="rId18"/>
    <p:sldId id="2147468374" r:id="rId19"/>
    <p:sldId id="3900" r:id="rId20"/>
    <p:sldId id="2147468373" r:id="rId21"/>
    <p:sldId id="3884" r:id="rId22"/>
    <p:sldId id="3885" r:id="rId23"/>
    <p:sldId id="3901" r:id="rId24"/>
    <p:sldId id="535" r:id="rId25"/>
    <p:sldId id="537" r:id="rId26"/>
    <p:sldId id="536" r:id="rId27"/>
    <p:sldId id="538" r:id="rId28"/>
    <p:sldId id="543" r:id="rId29"/>
    <p:sldId id="545" r:id="rId30"/>
    <p:sldId id="539" r:id="rId31"/>
    <p:sldId id="3839" r:id="rId32"/>
    <p:sldId id="3878" r:id="rId33"/>
    <p:sldId id="2147468372" r:id="rId34"/>
  </p:sldIdLst>
  <p:sldSz cx="12192000" cy="6858000"/>
  <p:notesSz cx="6858000" cy="9144000"/>
  <p:custDataLst>
    <p:tags r:id="rId37"/>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843217-E84C-F517-A9CC-A4D75480E8FD}" name="PRIOR David" initials="PD" userId="S::david.prior@hexagon.com::49a9612b-5079-4769-9156-36a29350b79c" providerId="AD"/>
  <p188:author id="{7772C6D8-7CC4-C768-CE14-C3219879F556}" name="SEPULVEDA Edgar" initials="SE" userId="S::edgar.sepulveda@hexagon.com::f1c32494-3796-4ed8-90bd-e53aae2b31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3.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handoutMaster" Target="handoutMasters/handoutMaster1.xml"/><Relationship Id="rId10" Type="http://schemas.openxmlformats.org/officeDocument/2006/relationships/slideMaster" Target="slideMasters/slideMaster2.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 Id="rId43"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7/24/2023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7/24/2023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03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880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425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14</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15</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16</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17</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18</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19</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20</a:t>
            </a:fld>
            <a:endParaRPr lang="en-US"/>
          </a:p>
        </p:txBody>
      </p:sp>
    </p:spTree>
    <p:extLst>
      <p:ext uri="{BB962C8B-B14F-4D97-AF65-F5344CB8AC3E}">
        <p14:creationId xmlns:p14="http://schemas.microsoft.com/office/powerpoint/2010/main" val="318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32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517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835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2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41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848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84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429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hyperlink" Target="https://confluence.hexagonmining.com/download/attachments/53775489/Leica%20Hardware%20Level%202%20Training%20Manual%20v1.2.pdf?version=2&amp;modificationDate=1476076699762&amp;api=v2"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hyperlink" Target="http://abrisrvfis02:81/Mining/Project%20Engineering/Jigsaw%20System%20Documentation%20Project/JS01%20-%20Products/JS01-03%20-%20DigNavJS/Site%20Calibrations/JS01-03-10ID%20-%20DigNavJS%20Register%20of%20Calibrations.xls" TargetMode="External"/><Relationship Id="rId5" Type="http://schemas.openxmlformats.org/officeDocument/2006/relationships/hyperlink" Target="http://abrisrvfis02:81/Mining/Project%20Engineering/Jigsaw%20System%20Documentation%20Project/JS01%20-%20Products/JS01-03%20-%20DigNavJS/JS01-03-15ID%20-%20j2Shovel%20Sensor%20Recalibration.xls" TargetMode="External"/><Relationship Id="rId4" Type="http://schemas.openxmlformats.org/officeDocument/2006/relationships/hyperlink" Target="http://abrisrvfis02:81/Mining/Project%20Engineering/Jigsaw%20System%20Documentation%20Project/JS01%20-%20Products/JS01-03%20-%20DigNavJS/JS01-03-12ED%20-%20DigNavJS%20Survey%20Data%20Entry.xls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8.xml"/><Relationship Id="rId1" Type="http://schemas.openxmlformats.org/officeDocument/2006/relationships/customXml" Target="../../customXml/item4.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549640"/>
            <a:ext cx="5073346" cy="2293665"/>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Machine Guidance </a:t>
            </a: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HP Shovel</a:t>
            </a:r>
          </a:p>
          <a:p>
            <a:pPr algn="ctr"/>
            <a:r>
              <a:rPr lang="en-US" sz="18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NAV version Bucket Position</a:t>
            </a:r>
            <a:endParaRPr lang="en-US" sz="18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02/24/2023</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1.6</a:t>
            </a:r>
          </a:p>
        </p:txBody>
      </p:sp>
    </p:spTree>
    <p:extLst>
      <p:ext uri="{BB962C8B-B14F-4D97-AF65-F5344CB8AC3E}">
        <p14:creationId xmlns:p14="http://schemas.microsoft.com/office/powerpoint/2010/main" val="1306561173"/>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47411"/>
          </a:xfrm>
        </p:spPr>
        <p:txBody>
          <a:bodyPr/>
          <a:lstStyle/>
          <a:p>
            <a:r>
              <a:rPr lang="en-US" sz="1200" dirty="0"/>
              <a:t>Configuration</a:t>
            </a:r>
          </a:p>
          <a:p>
            <a:r>
              <a:rPr lang="en-US" sz="1200" dirty="0"/>
              <a:t>Add group configuration to JSPanel application for the new device name.</a:t>
            </a:r>
          </a:p>
          <a:p>
            <a:r>
              <a:rPr lang="en-US" sz="1200" dirty="0"/>
              <a:t>Update </a:t>
            </a:r>
            <a:r>
              <a:rPr lang="en-US" sz="1200" dirty="0" err="1"/>
              <a:t>high_precision_groups</a:t>
            </a:r>
            <a:r>
              <a:rPr lang="en-US" sz="1200" dirty="0"/>
              <a:t> configuration for the new device name, Value must be equal to Device name.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endParaRPr lang="en-AU" sz="1300" dirty="0"/>
          </a:p>
        </p:txBody>
      </p:sp>
      <p:pic>
        <p:nvPicPr>
          <p:cNvPr id="5" name="Picture 4">
            <a:extLst>
              <a:ext uri="{FF2B5EF4-FFF2-40B4-BE49-F238E27FC236}">
                <a16:creationId xmlns:a16="http://schemas.microsoft.com/office/drawing/2014/main" id="{DAB604D8-9C32-756C-4486-BE7DC46F94CB}"/>
              </a:ext>
            </a:extLst>
          </p:cNvPr>
          <p:cNvPicPr>
            <a:picLocks noChangeAspect="1"/>
          </p:cNvPicPr>
          <p:nvPr/>
        </p:nvPicPr>
        <p:blipFill>
          <a:blip r:embed="rId3"/>
          <a:stretch>
            <a:fillRect/>
          </a:stretch>
        </p:blipFill>
        <p:spPr>
          <a:xfrm>
            <a:off x="1456357" y="2201898"/>
            <a:ext cx="9279286" cy="3406422"/>
          </a:xfrm>
          <a:prstGeom prst="rect">
            <a:avLst/>
          </a:prstGeom>
        </p:spPr>
      </p:pic>
    </p:spTree>
    <p:extLst>
      <p:ext uri="{BB962C8B-B14F-4D97-AF65-F5344CB8AC3E}">
        <p14:creationId xmlns:p14="http://schemas.microsoft.com/office/powerpoint/2010/main" val="2285094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Copy </a:t>
            </a:r>
            <a:r>
              <a:rPr lang="en-US" dirty="0" err="1"/>
              <a:t>gpsLeica</a:t>
            </a:r>
            <a:r>
              <a:rPr lang="en-US" dirty="0"/>
              <a:t> configurations and update device.</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297D775D-50ED-49AE-97BE-3E0C89B89ADD}"/>
              </a:ext>
            </a:extLst>
          </p:cNvPr>
          <p:cNvPicPr>
            <a:picLocks noChangeAspect="1"/>
          </p:cNvPicPr>
          <p:nvPr/>
        </p:nvPicPr>
        <p:blipFill>
          <a:blip r:embed="rId3"/>
          <a:stretch>
            <a:fillRect/>
          </a:stretch>
        </p:blipFill>
        <p:spPr>
          <a:xfrm>
            <a:off x="1040568" y="2184405"/>
            <a:ext cx="10110864" cy="3123817"/>
          </a:xfrm>
          <a:prstGeom prst="rect">
            <a:avLst/>
          </a:prstGeom>
        </p:spPr>
      </p:pic>
    </p:spTree>
    <p:extLst>
      <p:ext uri="{BB962C8B-B14F-4D97-AF65-F5344CB8AC3E}">
        <p14:creationId xmlns:p14="http://schemas.microsoft.com/office/powerpoint/2010/main" val="4283951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GPS antennas measurements in </a:t>
            </a:r>
            <a:r>
              <a:rPr lang="en-US" dirty="0" err="1"/>
              <a:t>gpsLeica</a:t>
            </a:r>
            <a:r>
              <a:rPr lang="en-US" dirty="0"/>
              <a:t> configurations for each HP Shovel.</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98FFC32A-43DE-43D9-95CD-6D9CBFBC9386}"/>
              </a:ext>
            </a:extLst>
          </p:cNvPr>
          <p:cNvPicPr>
            <a:picLocks noChangeAspect="1"/>
          </p:cNvPicPr>
          <p:nvPr/>
        </p:nvPicPr>
        <p:blipFill>
          <a:blip r:embed="rId3"/>
          <a:stretch>
            <a:fillRect/>
          </a:stretch>
        </p:blipFill>
        <p:spPr>
          <a:xfrm>
            <a:off x="2208125" y="2026775"/>
            <a:ext cx="7775750" cy="3811392"/>
          </a:xfrm>
          <a:prstGeom prst="rect">
            <a:avLst/>
          </a:prstGeom>
        </p:spPr>
      </p:pic>
    </p:spTree>
    <p:extLst>
      <p:ext uri="{BB962C8B-B14F-4D97-AF65-F5344CB8AC3E}">
        <p14:creationId xmlns:p14="http://schemas.microsoft.com/office/powerpoint/2010/main" val="292626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tool measurements for each HP Shovel.</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799"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5EEAD6BC-9B34-4D68-85FE-FEEF5FDBA828}"/>
              </a:ext>
            </a:extLst>
          </p:cNvPr>
          <p:cNvPicPr>
            <a:picLocks noChangeAspect="1"/>
          </p:cNvPicPr>
          <p:nvPr/>
        </p:nvPicPr>
        <p:blipFill>
          <a:blip r:embed="rId3"/>
          <a:stretch>
            <a:fillRect/>
          </a:stretch>
        </p:blipFill>
        <p:spPr>
          <a:xfrm>
            <a:off x="4741146" y="1976803"/>
            <a:ext cx="6841253" cy="3740783"/>
          </a:xfrm>
          <a:prstGeom prst="rect">
            <a:avLst/>
          </a:prstGeom>
        </p:spPr>
      </p:pic>
      <p:sp>
        <p:nvSpPr>
          <p:cNvPr id="7" name="Text Placeholder 1">
            <a:extLst>
              <a:ext uri="{FF2B5EF4-FFF2-40B4-BE49-F238E27FC236}">
                <a16:creationId xmlns:a16="http://schemas.microsoft.com/office/drawing/2014/main" id="{15F438E4-F73C-4503-821E-C72BDBFEB482}"/>
              </a:ext>
            </a:extLst>
          </p:cNvPr>
          <p:cNvSpPr txBox="1">
            <a:spLocks/>
          </p:cNvSpPr>
          <p:nvPr/>
        </p:nvSpPr>
        <p:spPr>
          <a:xfrm>
            <a:off x="937438" y="2922194"/>
            <a:ext cx="3242677" cy="1013611"/>
          </a:xfrm>
          <a:prstGeom prst="rect">
            <a:avLst/>
          </a:prstGeom>
        </p:spPr>
        <p:txBody>
          <a:bodyPr wrap="square"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 </a:t>
            </a:r>
            <a:r>
              <a:rPr lang="en-US" sz="1600" dirty="0" err="1"/>
              <a:t>uncrossedArmGeom_shovel</a:t>
            </a:r>
            <a:endParaRPr lang="en-US" sz="1600" dirty="0"/>
          </a:p>
          <a:p>
            <a:r>
              <a:rPr lang="en-US" sz="1600" dirty="0"/>
              <a:t>- </a:t>
            </a:r>
            <a:r>
              <a:rPr lang="en-US" sz="1600" dirty="0" err="1"/>
              <a:t>uncrossedArmGeom_excavator</a:t>
            </a:r>
            <a:endParaRPr lang="en-US" sz="1600" dirty="0"/>
          </a:p>
          <a:p>
            <a:r>
              <a:rPr lang="en-US" sz="1600" dirty="0"/>
              <a:t>- </a:t>
            </a:r>
            <a:r>
              <a:rPr lang="en-US" sz="1600" dirty="0" err="1"/>
              <a:t>fixedOffsetGeom</a:t>
            </a:r>
            <a:endParaRPr lang="en-US" sz="1600" dirty="0"/>
          </a:p>
        </p:txBody>
      </p:sp>
    </p:spTree>
    <p:extLst>
      <p:ext uri="{BB962C8B-B14F-4D97-AF65-F5344CB8AC3E}">
        <p14:creationId xmlns:p14="http://schemas.microsoft.com/office/powerpoint/2010/main" val="4191565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D3E017-70AA-EEA8-431A-25A809783B71}"/>
              </a:ext>
            </a:extLst>
          </p:cNvPr>
          <p:cNvSpPr>
            <a:spLocks noGrp="1"/>
          </p:cNvSpPr>
          <p:nvPr>
            <p:ph type="body" sz="quarter" idx="20"/>
          </p:nvPr>
        </p:nvSpPr>
        <p:spPr>
          <a:xfrm>
            <a:off x="609601" y="1024027"/>
            <a:ext cx="10972800" cy="646331"/>
          </a:xfrm>
        </p:spPr>
        <p:txBody>
          <a:bodyPr/>
          <a:lstStyle/>
          <a:p>
            <a:r>
              <a:rPr lang="en-US" dirty="0"/>
              <a:t>Geometry Measurements</a:t>
            </a:r>
            <a:br>
              <a:rPr lang="en-AU" dirty="0"/>
            </a:br>
            <a:r>
              <a:rPr lang="en-AU" dirty="0"/>
              <a:t>Pre-Survey Steps</a:t>
            </a:r>
          </a:p>
        </p:txBody>
      </p:sp>
      <p:sp>
        <p:nvSpPr>
          <p:cNvPr id="3" name="Content Placeholder 2">
            <a:extLst>
              <a:ext uri="{FF2B5EF4-FFF2-40B4-BE49-F238E27FC236}">
                <a16:creationId xmlns:a16="http://schemas.microsoft.com/office/drawing/2014/main" id="{7CCE5E21-B292-72EE-5EA2-E4C68AE4E033}"/>
              </a:ext>
            </a:extLst>
          </p:cNvPr>
          <p:cNvSpPr>
            <a:spLocks noGrp="1"/>
          </p:cNvSpPr>
          <p:nvPr>
            <p:ph sz="quarter" idx="21"/>
          </p:nvPr>
        </p:nvSpPr>
        <p:spPr>
          <a:xfrm>
            <a:off x="609146" y="1936651"/>
            <a:ext cx="5934529" cy="4159349"/>
          </a:xfrm>
        </p:spPr>
        <p:txBody>
          <a:bodyPr/>
          <a:lstStyle/>
          <a:p>
            <a:r>
              <a:rPr lang="en-US" sz="1800" dirty="0">
                <a:solidFill>
                  <a:schemeClr val="tx1"/>
                </a:solidFill>
              </a:rPr>
              <a:t>Take Photos</a:t>
            </a:r>
          </a:p>
          <a:p>
            <a:pPr lvl="1"/>
            <a:r>
              <a:rPr lang="en-US" sz="1800" dirty="0">
                <a:solidFill>
                  <a:schemeClr val="tx1"/>
                </a:solidFill>
              </a:rPr>
              <a:t>Take side-elevation photos of the shovel and send them to a HP specialist to mark-up and show which points are required.</a:t>
            </a:r>
          </a:p>
          <a:p>
            <a:r>
              <a:rPr lang="en-US" sz="1800" dirty="0">
                <a:solidFill>
                  <a:schemeClr val="tx1"/>
                </a:solidFill>
              </a:rPr>
              <a:t>Verify that the inclinometers are working.</a:t>
            </a:r>
          </a:p>
          <a:p>
            <a:pPr lvl="1"/>
            <a:r>
              <a:rPr lang="en-US" sz="1800" dirty="0">
                <a:solidFill>
                  <a:schemeClr val="tx1"/>
                </a:solidFill>
              </a:rPr>
              <a:t>The RAW values need to be captured at the same time when the survey is done.</a:t>
            </a:r>
          </a:p>
          <a:p>
            <a:r>
              <a:rPr lang="en-US" sz="1800" dirty="0">
                <a:solidFill>
                  <a:schemeClr val="tx1"/>
                </a:solidFill>
              </a:rPr>
              <a:t>Provide surveyor with the required list of survey points</a:t>
            </a:r>
          </a:p>
          <a:p>
            <a:pPr lvl="1"/>
            <a:r>
              <a:rPr lang="en-US" sz="1800" dirty="0">
                <a:solidFill>
                  <a:schemeClr val="tx1"/>
                </a:solidFill>
              </a:rPr>
              <a:t>Refer to JS01-03-12ED.xlsx (J2shovel Survey Data Entry spreadsheet)</a:t>
            </a:r>
          </a:p>
          <a:p>
            <a:pPr lvl="1"/>
            <a:r>
              <a:rPr lang="en-US" sz="1800" dirty="0">
                <a:solidFill>
                  <a:schemeClr val="tx1"/>
                </a:solidFill>
              </a:rPr>
              <a:t>It is strongly advisable to discuss the list of points with the surveyor in order to clarify any uncertainties they may have.</a:t>
            </a:r>
          </a:p>
          <a:p>
            <a:r>
              <a:rPr lang="en-US" sz="1800" dirty="0">
                <a:solidFill>
                  <a:schemeClr val="tx1"/>
                </a:solidFill>
              </a:rPr>
              <a:t>Provide surveyor with ‘Surveying Tips’ PDF</a:t>
            </a:r>
          </a:p>
          <a:p>
            <a:pPr lvl="1"/>
            <a:r>
              <a:rPr lang="en-US" sz="1800" dirty="0">
                <a:solidFill>
                  <a:schemeClr val="tx1"/>
                </a:solidFill>
              </a:rPr>
              <a:t>Refer to JS01-03-06 Appendix A.pdf</a:t>
            </a:r>
          </a:p>
          <a:p>
            <a:endParaRPr lang="en-AU" dirty="0"/>
          </a:p>
        </p:txBody>
      </p:sp>
      <p:pic>
        <p:nvPicPr>
          <p:cNvPr id="10" name="Picture 2" descr="C:\01_HexagonMining\Leica MPM\j2Shovel\Technical Reference Manual\pics\SurveyDataEntry_Shovel.PNG">
            <a:extLst>
              <a:ext uri="{FF2B5EF4-FFF2-40B4-BE49-F238E27FC236}">
                <a16:creationId xmlns:a16="http://schemas.microsoft.com/office/drawing/2014/main" id="{FCDB63B7-D779-2D8D-9786-EDAF056DA278}"/>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6801794" y="887618"/>
            <a:ext cx="4204986" cy="52083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AAF04CA-C9CD-4F9D-AAB7-56BE1B4501E7}"/>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spTree>
    <p:extLst>
      <p:ext uri="{BB962C8B-B14F-4D97-AF65-F5344CB8AC3E}">
        <p14:creationId xmlns:p14="http://schemas.microsoft.com/office/powerpoint/2010/main" val="75455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DCC306-0C71-8055-A101-77B90FB6062B}"/>
              </a:ext>
            </a:extLst>
          </p:cNvPr>
          <p:cNvSpPr>
            <a:spLocks noGrp="1"/>
          </p:cNvSpPr>
          <p:nvPr>
            <p:ph type="body" sz="quarter" idx="20"/>
          </p:nvPr>
        </p:nvSpPr>
        <p:spPr>
          <a:xfrm>
            <a:off x="609599" y="1119141"/>
            <a:ext cx="10972800" cy="615927"/>
          </a:xfrm>
        </p:spPr>
        <p:txBody>
          <a:bodyPr/>
          <a:lstStyle/>
          <a:p>
            <a:r>
              <a:rPr lang="en-US" dirty="0"/>
              <a:t>Geometry Measurements</a:t>
            </a:r>
            <a:br>
              <a:rPr lang="en-AU" dirty="0"/>
            </a:br>
            <a:r>
              <a:rPr lang="en-AU" dirty="0"/>
              <a:t>While Surveying the Shovel</a:t>
            </a:r>
          </a:p>
          <a:p>
            <a:endParaRPr lang="en-AU" dirty="0"/>
          </a:p>
        </p:txBody>
      </p:sp>
      <p:sp>
        <p:nvSpPr>
          <p:cNvPr id="3" name="Content Placeholder 2">
            <a:extLst>
              <a:ext uri="{FF2B5EF4-FFF2-40B4-BE49-F238E27FC236}">
                <a16:creationId xmlns:a16="http://schemas.microsoft.com/office/drawing/2014/main" id="{D4D90ABD-DAAB-482F-E8EA-F1D6B3264596}"/>
              </a:ext>
            </a:extLst>
          </p:cNvPr>
          <p:cNvSpPr>
            <a:spLocks noGrp="1"/>
          </p:cNvSpPr>
          <p:nvPr>
            <p:ph sz="quarter" idx="21"/>
          </p:nvPr>
        </p:nvSpPr>
        <p:spPr>
          <a:xfrm>
            <a:off x="609601" y="1830965"/>
            <a:ext cx="5619749" cy="4007202"/>
          </a:xfrm>
        </p:spPr>
        <p:txBody>
          <a:bodyPr/>
          <a:lstStyle/>
          <a:p>
            <a:r>
              <a:rPr lang="en-US" sz="1800" dirty="0">
                <a:solidFill>
                  <a:schemeClr val="tx1"/>
                </a:solidFill>
              </a:rPr>
              <a:t>Take Photos</a:t>
            </a:r>
          </a:p>
          <a:p>
            <a:pPr lvl="1"/>
            <a:r>
              <a:rPr lang="en-US" sz="1800" dirty="0">
                <a:solidFill>
                  <a:schemeClr val="tx1"/>
                </a:solidFill>
              </a:rPr>
              <a:t>Take side-elevation photos of the shovel while it’s parked up and being surveyed.  This will help the HP specialist to perform some sanity checks on the calculated angles.</a:t>
            </a:r>
          </a:p>
          <a:p>
            <a:r>
              <a:rPr lang="en-US" sz="1800" dirty="0">
                <a:solidFill>
                  <a:schemeClr val="tx1"/>
                </a:solidFill>
              </a:rPr>
              <a:t>Capture the RAW values for each of the inclinometers</a:t>
            </a:r>
          </a:p>
          <a:p>
            <a:pPr lvl="1"/>
            <a:r>
              <a:rPr lang="en-US" sz="1800" dirty="0">
                <a:solidFill>
                  <a:schemeClr val="tx1"/>
                </a:solidFill>
              </a:rPr>
              <a:t>Physically inspect each sensor and confirm whether facing LHS or RHS.</a:t>
            </a:r>
          </a:p>
          <a:p>
            <a:r>
              <a:rPr lang="en-US" sz="1800" dirty="0">
                <a:solidFill>
                  <a:schemeClr val="tx1"/>
                </a:solidFill>
              </a:rPr>
              <a:t>Assist the surveyor to shoot the points</a:t>
            </a:r>
          </a:p>
          <a:p>
            <a:pPr lvl="1"/>
            <a:r>
              <a:rPr lang="en-US" sz="1800" dirty="0">
                <a:solidFill>
                  <a:schemeClr val="tx1"/>
                </a:solidFill>
              </a:rPr>
              <a:t>Make sure that the labels for each point are correct to avoid confusion.</a:t>
            </a:r>
          </a:p>
          <a:p>
            <a:r>
              <a:rPr lang="en-US" sz="1800" dirty="0">
                <a:solidFill>
                  <a:schemeClr val="tx1"/>
                </a:solidFill>
              </a:rPr>
              <a:t>Populate the ‘Survey Data Entry’ sheet and send to HP specialist to process.</a:t>
            </a:r>
          </a:p>
          <a:p>
            <a:endParaRPr lang="en-AU" dirty="0"/>
          </a:p>
        </p:txBody>
      </p:sp>
      <p:pic>
        <p:nvPicPr>
          <p:cNvPr id="10" name="Picture 2" descr="C:\01_HexagonMining\Leica MPM\j2Shovel\Technical Reference Manual\pics\SurveyPointList_Shovel.PNG">
            <a:extLst>
              <a:ext uri="{FF2B5EF4-FFF2-40B4-BE49-F238E27FC236}">
                <a16:creationId xmlns:a16="http://schemas.microsoft.com/office/drawing/2014/main" id="{E9B8F698-ACAC-7F94-5F33-544DC6ED232A}"/>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6526232" y="953793"/>
            <a:ext cx="5056169" cy="48891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1FE5D39-178F-46B1-855C-382BE9173BF2}"/>
              </a:ext>
            </a:extLst>
          </p:cNvPr>
          <p:cNvSpPr txBox="1">
            <a:spLocks/>
          </p:cNvSpPr>
          <p:nvPr/>
        </p:nvSpPr>
        <p:spPr>
          <a:xfrm>
            <a:off x="609599" y="599781"/>
            <a:ext cx="10972800" cy="410233"/>
          </a:xfrm>
          <a:prstGeom prst="rect">
            <a:avLst/>
          </a:prstGeom>
        </p:spPr>
        <p:txBody>
          <a:bodyPr lIns="0" tIns="0" rIns="0" bIns="0" anchor="t">
            <a:normAutofit/>
          </a:bodyPr>
          <a:lstStyle>
            <a:lvl1pPr algn="l" rtl="0" eaLnBrk="1" fontAlgn="base" hangingPunct="1">
              <a:lnSpc>
                <a:spcPct val="90000"/>
              </a:lnSpc>
              <a:spcBef>
                <a:spcPct val="0"/>
              </a:spcBef>
              <a:spcAft>
                <a:spcPct val="0"/>
              </a:spcAft>
              <a:defRPr sz="2400" b="1" i="0" kern="1200">
                <a:solidFill>
                  <a:srgbClr val="00000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AU" dirty="0"/>
              <a:t>Machine Guidance - HP Shovel</a:t>
            </a:r>
          </a:p>
        </p:txBody>
      </p:sp>
    </p:spTree>
    <p:extLst>
      <p:ext uri="{BB962C8B-B14F-4D97-AF65-F5344CB8AC3E}">
        <p14:creationId xmlns:p14="http://schemas.microsoft.com/office/powerpoint/2010/main" val="3839073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5CA99-7635-EA9E-5FEC-123F6D812AAD}"/>
              </a:ext>
            </a:extLst>
          </p:cNvPr>
          <p:cNvSpPr>
            <a:spLocks noGrp="1"/>
          </p:cNvSpPr>
          <p:nvPr>
            <p:ph type="body" sz="quarter" idx="20"/>
          </p:nvPr>
        </p:nvSpPr>
        <p:spPr>
          <a:xfrm>
            <a:off x="609601" y="1019833"/>
            <a:ext cx="10972800" cy="1051570"/>
          </a:xfrm>
        </p:spPr>
        <p:txBody>
          <a:bodyPr/>
          <a:lstStyle/>
          <a:p>
            <a:r>
              <a:rPr lang="en-US" dirty="0"/>
              <a:t>Geometry Measurements</a:t>
            </a:r>
            <a:br>
              <a:rPr lang="en-US" dirty="0">
                <a:solidFill>
                  <a:schemeClr val="tx1"/>
                </a:solidFill>
              </a:rPr>
            </a:br>
            <a:r>
              <a:rPr lang="en-US" dirty="0">
                <a:solidFill>
                  <a:schemeClr val="tx1"/>
                </a:solidFill>
              </a:rPr>
              <a:t>Processing the Surveying Points</a:t>
            </a:r>
          </a:p>
          <a:p>
            <a:endParaRPr lang="en-AU" dirty="0"/>
          </a:p>
        </p:txBody>
      </p:sp>
      <p:sp>
        <p:nvSpPr>
          <p:cNvPr id="3" name="Content Placeholder 2">
            <a:extLst>
              <a:ext uri="{FF2B5EF4-FFF2-40B4-BE49-F238E27FC236}">
                <a16:creationId xmlns:a16="http://schemas.microsoft.com/office/drawing/2014/main" id="{F85C4A2A-9652-82A4-D62E-E2696FEF96E6}"/>
              </a:ext>
            </a:extLst>
          </p:cNvPr>
          <p:cNvSpPr>
            <a:spLocks noGrp="1"/>
          </p:cNvSpPr>
          <p:nvPr>
            <p:ph sz="quarter" idx="21"/>
          </p:nvPr>
        </p:nvSpPr>
        <p:spPr>
          <a:xfrm>
            <a:off x="609600" y="1774960"/>
            <a:ext cx="10972800" cy="4215600"/>
          </a:xfrm>
        </p:spPr>
        <p:txBody>
          <a:bodyPr/>
          <a:lstStyle/>
          <a:p>
            <a:pPr>
              <a:lnSpc>
                <a:spcPct val="100000"/>
              </a:lnSpc>
              <a:spcAft>
                <a:spcPts val="600"/>
              </a:spcAft>
            </a:pPr>
            <a:r>
              <a:rPr lang="en-US" sz="1800" dirty="0">
                <a:solidFill>
                  <a:schemeClr val="tx1"/>
                </a:solidFill>
              </a:rPr>
              <a:t>The list of survey points should be provided to a HP specialist who is familiar with the process of converting the points.</a:t>
            </a:r>
          </a:p>
          <a:p>
            <a:pPr lvl="1">
              <a:lnSpc>
                <a:spcPct val="100000"/>
              </a:lnSpc>
              <a:spcAft>
                <a:spcPts val="600"/>
              </a:spcAft>
            </a:pPr>
            <a:r>
              <a:rPr lang="en-US" sz="1800" dirty="0">
                <a:solidFill>
                  <a:schemeClr val="tx1"/>
                </a:solidFill>
              </a:rPr>
              <a:t>The calibration spreadsheet only produces output suitable for </a:t>
            </a:r>
            <a:r>
              <a:rPr lang="en-US" sz="1800" dirty="0" err="1">
                <a:solidFill>
                  <a:schemeClr val="tx1"/>
                </a:solidFill>
              </a:rPr>
              <a:t>JGpsLeica</a:t>
            </a:r>
            <a:r>
              <a:rPr lang="en-US" sz="1800" dirty="0">
                <a:solidFill>
                  <a:schemeClr val="tx1"/>
                </a:solidFill>
              </a:rPr>
              <a:t> configs.</a:t>
            </a:r>
          </a:p>
          <a:p>
            <a:pPr lvl="1">
              <a:lnSpc>
                <a:spcPct val="100000"/>
              </a:lnSpc>
              <a:spcAft>
                <a:spcPts val="600"/>
              </a:spcAft>
            </a:pPr>
            <a:r>
              <a:rPr lang="en-US" sz="1800" dirty="0">
                <a:solidFill>
                  <a:schemeClr val="tx1"/>
                </a:solidFill>
              </a:rPr>
              <a:t>Manual conversions will need to be performed to calculate the </a:t>
            </a:r>
            <a:r>
              <a:rPr lang="en-US" sz="1800" dirty="0" err="1">
                <a:solidFill>
                  <a:schemeClr val="tx1"/>
                </a:solidFill>
              </a:rPr>
              <a:t>geometry_segment</a:t>
            </a:r>
            <a:r>
              <a:rPr lang="en-US" sz="1800" dirty="0">
                <a:solidFill>
                  <a:schemeClr val="tx1"/>
                </a:solidFill>
              </a:rPr>
              <a:t> data for non </a:t>
            </a:r>
            <a:r>
              <a:rPr lang="en-US" sz="1800" dirty="0" err="1">
                <a:solidFill>
                  <a:schemeClr val="tx1"/>
                </a:solidFill>
              </a:rPr>
              <a:t>JGpsLeica</a:t>
            </a:r>
            <a:r>
              <a:rPr lang="en-US" sz="1800" dirty="0">
                <a:solidFill>
                  <a:schemeClr val="tx1"/>
                </a:solidFill>
              </a:rPr>
              <a:t> systems.</a:t>
            </a:r>
          </a:p>
          <a:p>
            <a:endParaRPr lang="en-AU" dirty="0"/>
          </a:p>
        </p:txBody>
      </p:sp>
      <p:pic>
        <p:nvPicPr>
          <p:cNvPr id="3075" name="Picture 3" descr="C:\01_HexagonMining\Leica MPM\j2Shovel\Technical Reference Manual\pics\Shovel_CalcGeometryParame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304" y="3429000"/>
            <a:ext cx="6459391" cy="306882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E1A33D2-CA08-49FC-B8B2-55284E930DA6}"/>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spTree>
    <p:extLst>
      <p:ext uri="{BB962C8B-B14F-4D97-AF65-F5344CB8AC3E}">
        <p14:creationId xmlns:p14="http://schemas.microsoft.com/office/powerpoint/2010/main" val="314735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E24AE7-79FA-E638-93C0-F3E01E341B02}"/>
              </a:ext>
            </a:extLst>
          </p:cNvPr>
          <p:cNvSpPr>
            <a:spLocks noGrp="1"/>
          </p:cNvSpPr>
          <p:nvPr>
            <p:ph type="body" sz="quarter" idx="20"/>
          </p:nvPr>
        </p:nvSpPr>
        <p:spPr>
          <a:xfrm>
            <a:off x="609373" y="1108307"/>
            <a:ext cx="10972800" cy="740813"/>
          </a:xfrm>
        </p:spPr>
        <p:txBody>
          <a:bodyPr/>
          <a:lstStyle/>
          <a:p>
            <a:r>
              <a:rPr lang="en-US" dirty="0"/>
              <a:t>Geometry Measurements - Face Shovel</a:t>
            </a:r>
            <a:br>
              <a:rPr lang="en-GB" dirty="0"/>
            </a:br>
            <a:r>
              <a:rPr lang="en-GB" dirty="0"/>
              <a:t>Entering the Geometry Measurements into </a:t>
            </a:r>
            <a:r>
              <a:rPr lang="en-GB" dirty="0" err="1"/>
              <a:t>MineOps</a:t>
            </a:r>
            <a:endParaRPr lang="en-GB" dirty="0"/>
          </a:p>
          <a:p>
            <a:endParaRPr lang="en-AU" dirty="0"/>
          </a:p>
        </p:txBody>
      </p:sp>
      <p:sp>
        <p:nvSpPr>
          <p:cNvPr id="5" name="Content Placeholder 4">
            <a:extLst>
              <a:ext uri="{FF2B5EF4-FFF2-40B4-BE49-F238E27FC236}">
                <a16:creationId xmlns:a16="http://schemas.microsoft.com/office/drawing/2014/main" id="{4BD7D784-E384-8932-D533-F1B2066CAC39}"/>
              </a:ext>
            </a:extLst>
          </p:cNvPr>
          <p:cNvSpPr>
            <a:spLocks noGrp="1"/>
          </p:cNvSpPr>
          <p:nvPr>
            <p:ph sz="quarter" idx="21"/>
          </p:nvPr>
        </p:nvSpPr>
        <p:spPr/>
        <p:txBody>
          <a:bodyPr/>
          <a:lstStyle/>
          <a:p>
            <a:r>
              <a:rPr lang="en-US" sz="1800" dirty="0" err="1">
                <a:solidFill>
                  <a:schemeClr val="tx1"/>
                </a:solidFill>
              </a:rPr>
              <a:t>JGpsLeica</a:t>
            </a:r>
            <a:r>
              <a:rPr lang="en-US" sz="1800" dirty="0">
                <a:solidFill>
                  <a:schemeClr val="tx1"/>
                </a:solidFill>
              </a:rPr>
              <a:t> version uses the configurations table.</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Non-</a:t>
            </a:r>
            <a:r>
              <a:rPr lang="en-US" sz="1800" dirty="0" err="1">
                <a:solidFill>
                  <a:schemeClr val="tx1"/>
                </a:solidFill>
              </a:rPr>
              <a:t>JGpsLeica</a:t>
            </a:r>
            <a:r>
              <a:rPr lang="en-US" sz="1800" dirty="0">
                <a:solidFill>
                  <a:schemeClr val="tx1"/>
                </a:solidFill>
              </a:rPr>
              <a:t> version uses the </a:t>
            </a:r>
            <a:r>
              <a:rPr lang="en-US" sz="1800" dirty="0" err="1">
                <a:solidFill>
                  <a:schemeClr val="tx1"/>
                </a:solidFill>
              </a:rPr>
              <a:t>geometry_segments</a:t>
            </a:r>
            <a:r>
              <a:rPr lang="en-US" sz="1800" dirty="0">
                <a:solidFill>
                  <a:schemeClr val="tx1"/>
                </a:solidFill>
              </a:rPr>
              <a:t> table</a:t>
            </a:r>
          </a:p>
          <a:p>
            <a:pPr lvl="1"/>
            <a:r>
              <a:rPr lang="en-US" sz="1800" dirty="0">
                <a:solidFill>
                  <a:schemeClr val="tx1"/>
                </a:solidFill>
              </a:rPr>
              <a:t>Values expressed in centimeters</a:t>
            </a:r>
          </a:p>
          <a:p>
            <a:endParaRPr lang="en-US" dirty="0">
              <a:solidFill>
                <a:schemeClr val="tx2"/>
              </a:solidFill>
            </a:endParaRPr>
          </a:p>
          <a:p>
            <a:endParaRPr lang="en-AU" dirty="0"/>
          </a:p>
        </p:txBody>
      </p:sp>
      <p:sp>
        <p:nvSpPr>
          <p:cNvPr id="4" name="Content Placeholder 2"/>
          <p:cNvSpPr txBox="1">
            <a:spLocks/>
          </p:cNvSpPr>
          <p:nvPr/>
        </p:nvSpPr>
        <p:spPr>
          <a:xfrm>
            <a:off x="1837316" y="1924494"/>
            <a:ext cx="2982778" cy="2477385"/>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marL="228600" lvl="1" indent="0">
              <a:buNone/>
            </a:pPr>
            <a:endParaRPr lang="en-US">
              <a:solidFill>
                <a:schemeClr val="tx2"/>
              </a:solidFill>
            </a:endParaRPr>
          </a:p>
          <a:p>
            <a:endParaRPr lang="en-US">
              <a:solidFill>
                <a:schemeClr val="tx2"/>
              </a:solidFill>
            </a:endParaRPr>
          </a:p>
          <a:p>
            <a:endParaRPr lang="en-US">
              <a:solidFill>
                <a:schemeClr val="tx2"/>
              </a:solidFill>
            </a:endParaRPr>
          </a:p>
        </p:txBody>
      </p:sp>
      <p:sp>
        <p:nvSpPr>
          <p:cNvPr id="9" name="Content Placeholder 2"/>
          <p:cNvSpPr txBox="1">
            <a:spLocks/>
          </p:cNvSpPr>
          <p:nvPr/>
        </p:nvSpPr>
        <p:spPr>
          <a:xfrm>
            <a:off x="1837316" y="4582633"/>
            <a:ext cx="8426646" cy="1321980"/>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lvl="1"/>
            <a:endParaRPr lang="en-US">
              <a:solidFill>
                <a:schemeClr val="tx2"/>
              </a:solidFill>
            </a:endParaRPr>
          </a:p>
          <a:p>
            <a:pPr lvl="1"/>
            <a:endParaRPr lang="en-US">
              <a:solidFill>
                <a:schemeClr val="tx2"/>
              </a:solidFill>
            </a:endParaRPr>
          </a:p>
          <a:p>
            <a:endParaRPr lang="en-US">
              <a:solidFill>
                <a:schemeClr val="tx2"/>
              </a:solidFill>
            </a:endParaRPr>
          </a:p>
          <a:p>
            <a:endParaRPr lang="en-US">
              <a:solidFill>
                <a:schemeClr val="tx2"/>
              </a:solidFill>
            </a:endParaRPr>
          </a:p>
        </p:txBody>
      </p:sp>
      <p:graphicFrame>
        <p:nvGraphicFramePr>
          <p:cNvPr id="12" name="Content Placeholder 11">
            <a:extLst>
              <a:ext uri="{FF2B5EF4-FFF2-40B4-BE49-F238E27FC236}">
                <a16:creationId xmlns:a16="http://schemas.microsoft.com/office/drawing/2014/main" id="{3FC97B00-49F5-211A-F37F-D3E5E5EDDF72}"/>
              </a:ext>
            </a:extLst>
          </p:cNvPr>
          <p:cNvGraphicFramePr>
            <a:graphicFrameLocks noGrp="1"/>
          </p:cNvGraphicFramePr>
          <p:nvPr>
            <p:ph sz="quarter" idx="22"/>
          </p:nvPr>
        </p:nvGraphicFramePr>
        <p:xfrm>
          <a:off x="6226175" y="2108200"/>
          <a:ext cx="5683449" cy="2595880"/>
        </p:xfrm>
        <a:graphic>
          <a:graphicData uri="http://schemas.openxmlformats.org/drawingml/2006/table">
            <a:tbl>
              <a:tblPr firstRow="1" bandRow="1">
                <a:tableStyleId>{5C22544A-7EE6-4342-B048-85BDC9FD1C3A}</a:tableStyleId>
              </a:tblPr>
              <a:tblGrid>
                <a:gridCol w="1387896">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466753">
                  <a:extLst>
                    <a:ext uri="{9D8B030D-6E8A-4147-A177-3AD203B41FA5}">
                      <a16:colId xmlns:a16="http://schemas.microsoft.com/office/drawing/2014/main" val="20002"/>
                    </a:ext>
                  </a:extLst>
                </a:gridCol>
              </a:tblGrid>
              <a:tr h="370840">
                <a:tc>
                  <a:txBody>
                    <a:bodyPr/>
                    <a:lstStyle/>
                    <a:p>
                      <a:r>
                        <a:rPr lang="en-AU"/>
                        <a:t>Module</a:t>
                      </a:r>
                    </a:p>
                  </a:txBody>
                  <a:tcPr/>
                </a:tc>
                <a:tc>
                  <a:txBody>
                    <a:bodyPr/>
                    <a:lstStyle/>
                    <a:p>
                      <a:r>
                        <a:rPr lang="en-AU"/>
                        <a:t>Attribute</a:t>
                      </a:r>
                    </a:p>
                  </a:txBody>
                  <a:tcPr/>
                </a:tc>
                <a:tc>
                  <a:txBody>
                    <a:bodyPr/>
                    <a:lstStyle/>
                    <a:p>
                      <a:r>
                        <a:rPr lang="en-AU"/>
                        <a:t>Value</a:t>
                      </a:r>
                    </a:p>
                  </a:txBody>
                  <a:tcPr/>
                </a:tc>
                <a:extLst>
                  <a:ext uri="{0D108BD9-81ED-4DB2-BD59-A6C34878D82A}">
                    <a16:rowId xmlns:a16="http://schemas.microsoft.com/office/drawing/2014/main" val="10000"/>
                  </a:ext>
                </a:extLst>
              </a:tr>
              <a:tr h="370840">
                <a:tc>
                  <a:txBody>
                    <a:bodyPr/>
                    <a:lstStyle/>
                    <a:p>
                      <a:r>
                        <a:rPr lang="en-AU" err="1"/>
                        <a:t>gps</a:t>
                      </a:r>
                      <a:r>
                        <a:rPr lang="en-AU"/>
                        <a:t>/</a:t>
                      </a:r>
                      <a:r>
                        <a:rPr lang="en-AU" err="1"/>
                        <a:t>gpsLeica</a:t>
                      </a:r>
                      <a:endParaRPr lang="en-AU"/>
                    </a:p>
                  </a:txBody>
                  <a:tcPr/>
                </a:tc>
                <a:tc>
                  <a:txBody>
                    <a:bodyPr/>
                    <a:lstStyle/>
                    <a:p>
                      <a:r>
                        <a:rPr lang="en-US" err="1">
                          <a:solidFill>
                            <a:schemeClr val="tx2"/>
                          </a:solidFill>
                        </a:rPr>
                        <a:t>uncrossedArmGeom</a:t>
                      </a:r>
                      <a:endParaRPr lang="en-AU"/>
                    </a:p>
                  </a:txBody>
                  <a:tcPr/>
                </a:tc>
                <a:tc>
                  <a:txBody>
                    <a:bodyPr/>
                    <a:lstStyle/>
                    <a:p>
                      <a:r>
                        <a:rPr lang="en-US" err="1">
                          <a:solidFill>
                            <a:schemeClr val="tx2"/>
                          </a:solidFill>
                        </a:rPr>
                        <a:t>isShovel</a:t>
                      </a:r>
                      <a:r>
                        <a:rPr lang="en-US">
                          <a:solidFill>
                            <a:schemeClr val="tx2"/>
                          </a:solidFill>
                        </a:rPr>
                        <a:t>=1</a:t>
                      </a:r>
                    </a:p>
                    <a:p>
                      <a:r>
                        <a:rPr lang="en-US" err="1">
                          <a:solidFill>
                            <a:schemeClr val="tx2"/>
                          </a:solidFill>
                        </a:rPr>
                        <a:t>toolMountPositionDx</a:t>
                      </a:r>
                      <a:r>
                        <a:rPr lang="en-US">
                          <a:solidFill>
                            <a:schemeClr val="tx2"/>
                          </a:solidFill>
                        </a:rPr>
                        <a:t>=0.0</a:t>
                      </a:r>
                    </a:p>
                    <a:p>
                      <a:r>
                        <a:rPr lang="en-US" err="1">
                          <a:solidFill>
                            <a:schemeClr val="tx2"/>
                          </a:solidFill>
                        </a:rPr>
                        <a:t>toolMountPositionDy</a:t>
                      </a:r>
                      <a:r>
                        <a:rPr lang="en-US">
                          <a:solidFill>
                            <a:schemeClr val="tx2"/>
                          </a:solidFill>
                        </a:rPr>
                        <a:t>=0.8</a:t>
                      </a:r>
                    </a:p>
                    <a:p>
                      <a:r>
                        <a:rPr lang="en-US" err="1">
                          <a:solidFill>
                            <a:schemeClr val="tx2"/>
                          </a:solidFill>
                        </a:rPr>
                        <a:t>toolMountPositionDz</a:t>
                      </a:r>
                      <a:r>
                        <a:rPr lang="en-US">
                          <a:solidFill>
                            <a:schemeClr val="tx2"/>
                          </a:solidFill>
                        </a:rPr>
                        <a:t>=5.5</a:t>
                      </a:r>
                    </a:p>
                    <a:p>
                      <a:r>
                        <a:rPr lang="en-US" err="1">
                          <a:solidFill>
                            <a:schemeClr val="tx2"/>
                          </a:solidFill>
                        </a:rPr>
                        <a:t>boomLength</a:t>
                      </a:r>
                      <a:r>
                        <a:rPr lang="en-US">
                          <a:solidFill>
                            <a:schemeClr val="tx2"/>
                          </a:solidFill>
                        </a:rPr>
                        <a:t>=8.0</a:t>
                      </a:r>
                    </a:p>
                    <a:p>
                      <a:r>
                        <a:rPr lang="en-US" err="1">
                          <a:solidFill>
                            <a:schemeClr val="tx2"/>
                          </a:solidFill>
                        </a:rPr>
                        <a:t>stickLength</a:t>
                      </a:r>
                      <a:r>
                        <a:rPr lang="en-US">
                          <a:solidFill>
                            <a:schemeClr val="tx2"/>
                          </a:solidFill>
                        </a:rPr>
                        <a:t>=5.0</a:t>
                      </a:r>
                    </a:p>
                    <a:p>
                      <a:r>
                        <a:rPr lang="en-US" err="1">
                          <a:solidFill>
                            <a:schemeClr val="tx2"/>
                          </a:solidFill>
                        </a:rPr>
                        <a:t>bucketLength</a:t>
                      </a:r>
                      <a:r>
                        <a:rPr lang="en-US">
                          <a:solidFill>
                            <a:schemeClr val="tx2"/>
                          </a:solidFill>
                        </a:rPr>
                        <a:t>=3.5</a:t>
                      </a:r>
                    </a:p>
                    <a:p>
                      <a:r>
                        <a:rPr lang="en-US" err="1">
                          <a:solidFill>
                            <a:schemeClr val="tx2"/>
                          </a:solidFill>
                        </a:rPr>
                        <a:t>bucketWidth</a:t>
                      </a:r>
                      <a:r>
                        <a:rPr lang="en-US">
                          <a:solidFill>
                            <a:schemeClr val="tx2"/>
                          </a:solidFill>
                        </a:rPr>
                        <a:t>=3.0</a:t>
                      </a:r>
                    </a:p>
                    <a:p>
                      <a:r>
                        <a:rPr lang="en-US" err="1">
                          <a:solidFill>
                            <a:schemeClr val="tx2"/>
                          </a:solidFill>
                        </a:rPr>
                        <a:t>bucketDepth</a:t>
                      </a:r>
                      <a:r>
                        <a:rPr lang="en-US">
                          <a:solidFill>
                            <a:schemeClr val="tx2"/>
                          </a:solidFill>
                        </a:rPr>
                        <a:t>=3.0</a:t>
                      </a:r>
                    </a:p>
                    <a:p>
                      <a:r>
                        <a:rPr lang="en-US" err="1">
                          <a:solidFill>
                            <a:schemeClr val="tx2"/>
                          </a:solidFill>
                        </a:rPr>
                        <a:t>useDogBone</a:t>
                      </a:r>
                      <a:r>
                        <a:rPr lang="en-US">
                          <a:solidFill>
                            <a:schemeClr val="tx2"/>
                          </a:solidFill>
                        </a:rPr>
                        <a:t>=0</a:t>
                      </a:r>
                      <a:endParaRPr lang="en-AU"/>
                    </a:p>
                  </a:txBody>
                  <a:tcPr/>
                </a:tc>
                <a:extLst>
                  <a:ext uri="{0D108BD9-81ED-4DB2-BD59-A6C34878D82A}">
                    <a16:rowId xmlns:a16="http://schemas.microsoft.com/office/drawing/2014/main" val="10001"/>
                  </a:ext>
                </a:extLst>
              </a:tr>
            </a:tbl>
          </a:graphicData>
        </a:graphic>
      </p:graphicFrame>
      <p:sp>
        <p:nvSpPr>
          <p:cNvPr id="8" name="Title 1">
            <a:extLst>
              <a:ext uri="{FF2B5EF4-FFF2-40B4-BE49-F238E27FC236}">
                <a16:creationId xmlns:a16="http://schemas.microsoft.com/office/drawing/2014/main" id="{40EE75E4-22AD-4AA1-8E08-FFB742CB6E6F}"/>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spTree>
    <p:extLst>
      <p:ext uri="{BB962C8B-B14F-4D97-AF65-F5344CB8AC3E}">
        <p14:creationId xmlns:p14="http://schemas.microsoft.com/office/powerpoint/2010/main" val="580174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15DD4D-E9F3-F7A0-DA81-600F1315FFD8}"/>
              </a:ext>
            </a:extLst>
          </p:cNvPr>
          <p:cNvSpPr>
            <a:spLocks noGrp="1"/>
          </p:cNvSpPr>
          <p:nvPr>
            <p:ph type="body" sz="quarter" idx="20"/>
          </p:nvPr>
        </p:nvSpPr>
        <p:spPr>
          <a:xfrm>
            <a:off x="609601" y="1019833"/>
            <a:ext cx="10972800" cy="1051570"/>
          </a:xfrm>
        </p:spPr>
        <p:txBody>
          <a:bodyPr/>
          <a:lstStyle/>
          <a:p>
            <a:r>
              <a:rPr lang="en-US" dirty="0"/>
              <a:t>Inclinometer Calibration</a:t>
            </a:r>
            <a:br>
              <a:rPr lang="en-GB" dirty="0"/>
            </a:br>
            <a:r>
              <a:rPr lang="en-GB" dirty="0"/>
              <a:t>Calibrating the inclinometers (assuming lengths are already known)</a:t>
            </a:r>
          </a:p>
          <a:p>
            <a:endParaRPr lang="en-AU" dirty="0"/>
          </a:p>
        </p:txBody>
      </p:sp>
      <p:sp>
        <p:nvSpPr>
          <p:cNvPr id="3" name="Content Placeholder 2">
            <a:extLst>
              <a:ext uri="{FF2B5EF4-FFF2-40B4-BE49-F238E27FC236}">
                <a16:creationId xmlns:a16="http://schemas.microsoft.com/office/drawing/2014/main" id="{E4EA8F7D-8BB4-2F10-0176-545EFDA77775}"/>
              </a:ext>
            </a:extLst>
          </p:cNvPr>
          <p:cNvSpPr>
            <a:spLocks noGrp="1"/>
          </p:cNvSpPr>
          <p:nvPr>
            <p:ph sz="quarter" idx="21"/>
          </p:nvPr>
        </p:nvSpPr>
        <p:spPr/>
        <p:txBody>
          <a:bodyPr/>
          <a:lstStyle/>
          <a:p>
            <a:pPr lvl="1">
              <a:lnSpc>
                <a:spcPct val="100000"/>
              </a:lnSpc>
              <a:spcAft>
                <a:spcPts val="600"/>
              </a:spcAft>
            </a:pPr>
            <a:r>
              <a:rPr lang="en-US" sz="1800" dirty="0">
                <a:solidFill>
                  <a:schemeClr val="tx1"/>
                </a:solidFill>
              </a:rPr>
              <a:t>The PINK cells need to have data entered</a:t>
            </a:r>
          </a:p>
          <a:p>
            <a:pPr lvl="1">
              <a:lnSpc>
                <a:spcPct val="100000"/>
              </a:lnSpc>
              <a:spcAft>
                <a:spcPts val="600"/>
              </a:spcAft>
            </a:pPr>
            <a:r>
              <a:rPr lang="en-US" sz="1800" dirty="0">
                <a:solidFill>
                  <a:schemeClr val="tx1"/>
                </a:solidFill>
              </a:rPr>
              <a:t>The BLUE cells are the calculated actual angles (based on the TPS measurements).</a:t>
            </a:r>
          </a:p>
          <a:p>
            <a:pPr lvl="1">
              <a:lnSpc>
                <a:spcPct val="100000"/>
              </a:lnSpc>
              <a:spcAft>
                <a:spcPts val="600"/>
              </a:spcAft>
            </a:pPr>
            <a:r>
              <a:rPr lang="en-US" sz="1800" dirty="0">
                <a:solidFill>
                  <a:schemeClr val="tx1"/>
                </a:solidFill>
              </a:rPr>
              <a:t>The YELLOW cells represent the output for both the </a:t>
            </a:r>
            <a:r>
              <a:rPr lang="en-US" sz="1800" dirty="0" err="1">
                <a:solidFill>
                  <a:schemeClr val="tx1"/>
                </a:solidFill>
              </a:rPr>
              <a:t>JGpsLeica</a:t>
            </a:r>
            <a:r>
              <a:rPr lang="en-US" sz="1800" dirty="0">
                <a:solidFill>
                  <a:schemeClr val="tx1"/>
                </a:solidFill>
              </a:rPr>
              <a:t> and non-</a:t>
            </a:r>
            <a:r>
              <a:rPr lang="en-US" sz="1800" dirty="0" err="1">
                <a:solidFill>
                  <a:schemeClr val="tx1"/>
                </a:solidFill>
              </a:rPr>
              <a:t>JGpsLeica</a:t>
            </a:r>
            <a:r>
              <a:rPr lang="en-US" sz="1800" dirty="0">
                <a:solidFill>
                  <a:schemeClr val="tx1"/>
                </a:solidFill>
              </a:rPr>
              <a:t> versions.</a:t>
            </a:r>
          </a:p>
          <a:p>
            <a:endParaRPr lang="en-AU" dirty="0"/>
          </a:p>
        </p:txBody>
      </p:sp>
      <p:sp>
        <p:nvSpPr>
          <p:cNvPr id="9" name="Content Placeholder 2"/>
          <p:cNvSpPr txBox="1">
            <a:spLocks/>
          </p:cNvSpPr>
          <p:nvPr/>
        </p:nvSpPr>
        <p:spPr>
          <a:xfrm>
            <a:off x="1662224" y="1401726"/>
            <a:ext cx="3019054" cy="4201633"/>
          </a:xfrm>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200" kern="1200">
                <a:solidFill>
                  <a:schemeClr val="tx2"/>
                </a:solidFill>
                <a:latin typeface="+mn-lt"/>
                <a:ea typeface="+mn-ea"/>
                <a:cs typeface="+mn-cs"/>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lang="en-US" sz="1200" kern="1200">
                <a:solidFill>
                  <a:schemeClr val="tx2"/>
                </a:solidFill>
                <a:latin typeface="+mn-lt"/>
                <a:ea typeface="+mn-ea"/>
                <a:cs typeface="+mn-cs"/>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baseline="0">
                <a:solidFill>
                  <a:schemeClr val="tx2"/>
                </a:solidFill>
                <a:latin typeface="+mn-lt"/>
                <a:ea typeface="+mn-ea"/>
                <a:cs typeface="+mn-cs"/>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200" kern="1200">
                <a:solidFill>
                  <a:schemeClr val="tx2"/>
                </a:solidFill>
                <a:latin typeface="+mn-lt"/>
                <a:ea typeface="+mn-ea"/>
                <a:cs typeface="+mn-cs"/>
              </a:defRPr>
            </a:lvl9pPr>
          </a:lstStyle>
          <a:p>
            <a:pPr lvl="1"/>
            <a:endParaRPr lang="en-US">
              <a:solidFill>
                <a:schemeClr val="tx2"/>
              </a:solidFill>
            </a:endParaRPr>
          </a:p>
          <a:p>
            <a:pPr marL="571500" lvl="1" indent="-342900">
              <a:buFont typeface="+mj-lt"/>
              <a:buAutoNum type="arabicPeriod"/>
            </a:pPr>
            <a:endParaRPr lang="en-US">
              <a:solidFill>
                <a:schemeClr val="tx2"/>
              </a:solidFill>
            </a:endParaRPr>
          </a:p>
          <a:p>
            <a:endParaRPr lang="en-US">
              <a:solidFill>
                <a:schemeClr val="tx2"/>
              </a:solidFill>
            </a:endParaRPr>
          </a:p>
          <a:p>
            <a:endParaRPr lang="en-US">
              <a:solidFill>
                <a:schemeClr val="tx2"/>
              </a:solidFill>
            </a:endParaRPr>
          </a:p>
        </p:txBody>
      </p:sp>
      <p:pic>
        <p:nvPicPr>
          <p:cNvPr id="10" name="Picture 2" descr="C:\01_HexagonMining\Leica MPM\j2Shovel\Technical Reference Manual\pics\RecalibrateShovelInclos.PNG">
            <a:extLst>
              <a:ext uri="{FF2B5EF4-FFF2-40B4-BE49-F238E27FC236}">
                <a16:creationId xmlns:a16="http://schemas.microsoft.com/office/drawing/2014/main" id="{AA7F0CA8-86F7-5BC0-EBCB-9743FE8CD83E}"/>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6733638" y="2108200"/>
            <a:ext cx="4341298" cy="377031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0654160-DF3C-49CD-8A6B-93A47A1E3835}"/>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spTree>
    <p:extLst>
      <p:ext uri="{BB962C8B-B14F-4D97-AF65-F5344CB8AC3E}">
        <p14:creationId xmlns:p14="http://schemas.microsoft.com/office/powerpoint/2010/main" val="212119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693876-D6FA-D9C5-DAB7-AFEAC187C783}"/>
              </a:ext>
            </a:extLst>
          </p:cNvPr>
          <p:cNvSpPr>
            <a:spLocks noGrp="1"/>
          </p:cNvSpPr>
          <p:nvPr>
            <p:ph type="body" sz="quarter" idx="20"/>
          </p:nvPr>
        </p:nvSpPr>
        <p:spPr>
          <a:xfrm>
            <a:off x="609601" y="1019833"/>
            <a:ext cx="10972800" cy="646331"/>
          </a:xfrm>
        </p:spPr>
        <p:txBody>
          <a:bodyPr/>
          <a:lstStyle/>
          <a:p>
            <a:r>
              <a:rPr lang="en-US" dirty="0"/>
              <a:t>Accuracy Testing</a:t>
            </a:r>
            <a:br>
              <a:rPr lang="en-AU" dirty="0"/>
            </a:br>
            <a:r>
              <a:rPr lang="en-AU" dirty="0"/>
              <a:t>Example Sign Off Sheet</a:t>
            </a:r>
          </a:p>
        </p:txBody>
      </p:sp>
      <p:sp>
        <p:nvSpPr>
          <p:cNvPr id="3" name="Content Placeholder 2">
            <a:extLst>
              <a:ext uri="{FF2B5EF4-FFF2-40B4-BE49-F238E27FC236}">
                <a16:creationId xmlns:a16="http://schemas.microsoft.com/office/drawing/2014/main" id="{637C90EA-643E-0686-52B2-034A80E1DE52}"/>
              </a:ext>
            </a:extLst>
          </p:cNvPr>
          <p:cNvSpPr>
            <a:spLocks noGrp="1"/>
          </p:cNvSpPr>
          <p:nvPr>
            <p:ph sz="quarter" idx="21"/>
          </p:nvPr>
        </p:nvSpPr>
        <p:spPr/>
        <p:txBody>
          <a:bodyPr/>
          <a:lstStyle/>
          <a:p>
            <a:pPr lvl="1">
              <a:lnSpc>
                <a:spcPct val="100000"/>
              </a:lnSpc>
              <a:spcAft>
                <a:spcPts val="600"/>
              </a:spcAft>
            </a:pPr>
            <a:r>
              <a:rPr lang="en-US" sz="1800" dirty="0">
                <a:solidFill>
                  <a:schemeClr val="tx1"/>
                </a:solidFill>
              </a:rPr>
              <a:t>The results for the accuracy tests need to be recorded as evidence that the J2shovel system was accurate.</a:t>
            </a:r>
          </a:p>
          <a:p>
            <a:pPr lvl="1">
              <a:lnSpc>
                <a:spcPct val="100000"/>
              </a:lnSpc>
              <a:spcAft>
                <a:spcPts val="600"/>
              </a:spcAft>
            </a:pPr>
            <a:r>
              <a:rPr lang="en-US" sz="1800" dirty="0">
                <a:solidFill>
                  <a:schemeClr val="tx1"/>
                </a:solidFill>
              </a:rPr>
              <a:t>The calibration parameters (</a:t>
            </a:r>
            <a:r>
              <a:rPr lang="en-US" sz="1800" dirty="0" err="1">
                <a:solidFill>
                  <a:schemeClr val="tx1"/>
                </a:solidFill>
              </a:rPr>
              <a:t>eg.</a:t>
            </a:r>
            <a:r>
              <a:rPr lang="en-US" sz="1800" dirty="0">
                <a:solidFill>
                  <a:schemeClr val="tx1"/>
                </a:solidFill>
              </a:rPr>
              <a:t> Measurements and sensor offsets) are also captured so that we have a complete set corresponding to the test results.</a:t>
            </a:r>
          </a:p>
          <a:p>
            <a:pPr lvl="1">
              <a:lnSpc>
                <a:spcPct val="100000"/>
              </a:lnSpc>
              <a:spcAft>
                <a:spcPts val="600"/>
              </a:spcAft>
            </a:pPr>
            <a:r>
              <a:rPr lang="en-US" sz="1800" dirty="0">
                <a:solidFill>
                  <a:schemeClr val="tx1"/>
                </a:solidFill>
              </a:rPr>
              <a:t>The sign-off sheet should be provided to the site representatives and also saved into Hexagon’s repository of calibrations.</a:t>
            </a:r>
          </a:p>
          <a:p>
            <a:endParaRPr lang="en-AU" dirty="0"/>
          </a:p>
        </p:txBody>
      </p:sp>
      <p:pic>
        <p:nvPicPr>
          <p:cNvPr id="10" name="Picture 2">
            <a:extLst>
              <a:ext uri="{FF2B5EF4-FFF2-40B4-BE49-F238E27FC236}">
                <a16:creationId xmlns:a16="http://schemas.microsoft.com/office/drawing/2014/main" id="{D2A30D1F-9832-15BA-47FB-90FF82732846}"/>
              </a:ext>
            </a:extLst>
          </p:cNvPr>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6226175" y="2162585"/>
            <a:ext cx="5356225" cy="3661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a:extLst>
              <a:ext uri="{FF2B5EF4-FFF2-40B4-BE49-F238E27FC236}">
                <a16:creationId xmlns:a16="http://schemas.microsoft.com/office/drawing/2014/main" id="{11C07A1F-8148-4721-8CCC-5BF53987C3C6}"/>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spTree>
    <p:extLst>
      <p:ext uri="{BB962C8B-B14F-4D97-AF65-F5344CB8AC3E}">
        <p14:creationId xmlns:p14="http://schemas.microsoft.com/office/powerpoint/2010/main" val="250577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08387-04D2-EDBC-45FF-9346814FE207}"/>
              </a:ext>
            </a:extLst>
          </p:cNvPr>
          <p:cNvSpPr>
            <a:spLocks noGrp="1"/>
          </p:cNvSpPr>
          <p:nvPr>
            <p:ph sz="quarter" idx="21"/>
          </p:nvPr>
        </p:nvSpPr>
        <p:spPr>
          <a:xfrm>
            <a:off x="609600" y="1323972"/>
            <a:ext cx="10972800" cy="4871584"/>
          </a:xfrm>
        </p:spPr>
        <p:txBody>
          <a:bodyPr lIns="0" tIns="0" rIns="0" bIns="0" anchor="t"/>
          <a:lstStyle/>
          <a:p>
            <a:r>
              <a:rPr lang="en-US" sz="1800">
                <a:solidFill>
                  <a:schemeClr val="tx1"/>
                </a:solidFill>
                <a:latin typeface="Arial"/>
                <a:cs typeface="Arial"/>
              </a:rPr>
              <a:t>HP Shovel TRM</a:t>
            </a:r>
          </a:p>
          <a:p>
            <a:r>
              <a:rPr lang="en-US" sz="1800">
                <a:solidFill>
                  <a:schemeClr val="tx1"/>
                </a:solidFill>
              </a:rPr>
              <a:t>Hardware Training Level 2 Manual</a:t>
            </a:r>
          </a:p>
          <a:p>
            <a:pPr marL="464820" lvl="1" indent="-233045"/>
            <a:r>
              <a:rPr lang="en-AU" sz="1800">
                <a:solidFill>
                  <a:schemeClr val="tx1"/>
                </a:solidFill>
                <a:hlinkClick r:id="rId3">
                  <a:extLst>
                    <a:ext uri="{A12FA001-AC4F-418D-AE19-62706E023703}">
                      <ahyp:hlinkClr xmlns:ahyp="http://schemas.microsoft.com/office/drawing/2018/hyperlinkcolor" val="tx"/>
                    </a:ext>
                  </a:extLst>
                </a:hlinkClick>
              </a:rPr>
              <a:t>https://confluence.hexagonmining.com/download/attachments/53775489/Leica%20Hardware%20Level%202%20Training%20Manual%20v1.2.pdf?version=2&amp;modificationDate=1476076699762&amp;api=v2</a:t>
            </a:r>
            <a:endParaRPr lang="en-US" sz="1800">
              <a:solidFill>
                <a:schemeClr val="tx1"/>
              </a:solidFill>
            </a:endParaRPr>
          </a:p>
          <a:p>
            <a:r>
              <a:rPr lang="en-US" sz="1800">
                <a:solidFill>
                  <a:schemeClr val="tx1"/>
                </a:solidFill>
              </a:rPr>
              <a:t>J2shovel Survey Data Entry</a:t>
            </a:r>
          </a:p>
          <a:p>
            <a:pPr marL="464820" lvl="1" indent="-233045"/>
            <a:r>
              <a:rPr lang="en-AU" sz="1800">
                <a:solidFill>
                  <a:schemeClr val="tx1"/>
                </a:solidFill>
                <a:hlinkClick r:id="rId4">
                  <a:extLst>
                    <a:ext uri="{A12FA001-AC4F-418D-AE19-62706E023703}">
                      <ahyp:hlinkClr xmlns:ahyp="http://schemas.microsoft.com/office/drawing/2018/hyperlinkcolor" val="tx"/>
                    </a:ext>
                  </a:extLst>
                </a:hlinkClick>
              </a:rPr>
              <a:t>http://abrisrvfis02:81/Mining/Project%20Engineering/Jigsaw%20System%20Documentation%20Project/JS01%20-%20Products/JS01-03%20-%20DigNavJS/JS01-03-12ED%20-%20DigNavJS%20Survey%20Data%20Entry.xlsx</a:t>
            </a:r>
            <a:endParaRPr lang="en-AU" sz="1800">
              <a:solidFill>
                <a:schemeClr val="tx1"/>
              </a:solidFill>
            </a:endParaRPr>
          </a:p>
          <a:p>
            <a:r>
              <a:rPr lang="en-AU" sz="1800">
                <a:solidFill>
                  <a:schemeClr val="tx1"/>
                </a:solidFill>
              </a:rPr>
              <a:t>Shovel Inclinometer Recalibration</a:t>
            </a:r>
          </a:p>
          <a:p>
            <a:pPr marL="464820" lvl="1" indent="-233045"/>
            <a:r>
              <a:rPr lang="en-AU" sz="1800">
                <a:solidFill>
                  <a:schemeClr val="tx1"/>
                </a:solidFill>
                <a:hlinkClick r:id="rId5">
                  <a:extLst>
                    <a:ext uri="{A12FA001-AC4F-418D-AE19-62706E023703}">
                      <ahyp:hlinkClr xmlns:ahyp="http://schemas.microsoft.com/office/drawing/2018/hyperlinkcolor" val="tx"/>
                    </a:ext>
                  </a:extLst>
                </a:hlinkClick>
              </a:rPr>
              <a:t>http://abrisrvfis02:81/Mining/Project%20Engineering/Jigsaw%20System%20Documentation%20Project/JS01%20-%20Products/JS01-03%20-%20DigNavJS/JS01-03-15ID%20-%20j2Shovel%20Sensor%20Recalibration.xls</a:t>
            </a:r>
            <a:endParaRPr lang="en-AU" sz="1800">
              <a:solidFill>
                <a:schemeClr val="tx1"/>
              </a:solidFill>
            </a:endParaRPr>
          </a:p>
          <a:p>
            <a:r>
              <a:rPr lang="en-US" sz="1800">
                <a:solidFill>
                  <a:schemeClr val="tx1"/>
                </a:solidFill>
              </a:rPr>
              <a:t>Register of J2shovel Calibrations</a:t>
            </a:r>
          </a:p>
          <a:p>
            <a:pPr marL="464820" lvl="1" indent="-233045"/>
            <a:r>
              <a:rPr lang="en-AU" sz="1800">
                <a:solidFill>
                  <a:schemeClr val="tx1"/>
                </a:solidFill>
                <a:hlinkClick r:id="rId6">
                  <a:extLst>
                    <a:ext uri="{A12FA001-AC4F-418D-AE19-62706E023703}">
                      <ahyp:hlinkClr xmlns:ahyp="http://schemas.microsoft.com/office/drawing/2018/hyperlinkcolor" val="tx"/>
                    </a:ext>
                  </a:extLst>
                </a:hlinkClick>
              </a:rPr>
              <a:t>http://abrisrvfis02:81/Mining/Project%20Engineering/Jigsaw%20System%20Documentation%20Project/JS01%20-%20Products/JS01-03%20-%20DigNavJS/Site%20Calibrations/JS01-03-10ID%20-%20DigNavJS%20Register%20of%20Calibrations.xls</a:t>
            </a:r>
            <a:endParaRPr lang="en-AU" sz="1800">
              <a:solidFill>
                <a:schemeClr val="tx1"/>
              </a:solidFill>
            </a:endParaRPr>
          </a:p>
          <a:p>
            <a:endParaRPr lang="en-AU"/>
          </a:p>
        </p:txBody>
      </p:sp>
      <p:sp>
        <p:nvSpPr>
          <p:cNvPr id="6" name="Title 1">
            <a:extLst>
              <a:ext uri="{FF2B5EF4-FFF2-40B4-BE49-F238E27FC236}">
                <a16:creationId xmlns:a16="http://schemas.microsoft.com/office/drawing/2014/main" id="{A1173CD0-5DAF-45AB-B121-B3A85C183827}"/>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spTree>
    <p:extLst>
      <p:ext uri="{BB962C8B-B14F-4D97-AF65-F5344CB8AC3E}">
        <p14:creationId xmlns:p14="http://schemas.microsoft.com/office/powerpoint/2010/main" val="217751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AU" dirty="0"/>
              <a:t>Machine Guidance - HP Shovel</a:t>
            </a:r>
            <a:r>
              <a:rPr kumimoji="0" lang="en-AU" sz="24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 - 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tx1"/>
              </a:solidFill>
              <a:latin typeface="Arial"/>
              <a:cs typeface="Arial"/>
            </a:endParaRPr>
          </a:p>
        </p:txBody>
      </p:sp>
    </p:spTree>
    <p:extLst>
      <p:ext uri="{BB962C8B-B14F-4D97-AF65-F5344CB8AC3E}">
        <p14:creationId xmlns:p14="http://schemas.microsoft.com/office/powerpoint/2010/main" val="145803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a:xfrm>
            <a:off x="609599" y="609600"/>
            <a:ext cx="9931122" cy="410233"/>
          </a:xfrm>
        </p:spPr>
        <p:txBody>
          <a:bodyPr/>
          <a:lstStyle/>
          <a:p>
            <a:r>
              <a:rPr lang="en-AU" dirty="0"/>
              <a:t>Machine Guidance - HP Shovel </a:t>
            </a:r>
            <a:r>
              <a:rPr lang="en-US" dirty="0">
                <a:latin typeface="Arial"/>
                <a:cs typeface="Arial"/>
              </a:rPr>
              <a:t>- 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175589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187DA36B-9715-50EF-5EF5-9B41ADE2B303}"/>
              </a:ext>
            </a:extLst>
          </p:cNvPr>
          <p:cNvSpPr>
            <a:spLocks noGrp="1"/>
          </p:cNvSpPr>
          <p:nvPr>
            <p:ph type="body" sz="quarter" idx="20"/>
          </p:nvPr>
        </p:nvSpPr>
        <p:spPr>
          <a:xfrm>
            <a:off x="609601" y="1019833"/>
            <a:ext cx="10192491" cy="369332"/>
          </a:xfrm>
        </p:spPr>
        <p:txBody>
          <a:bodyPr/>
          <a:lstStyle/>
          <a:p>
            <a:r>
              <a:rPr lang="en-US" dirty="0"/>
              <a:t>Hardware and sensors</a:t>
            </a: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11" name="Text Placeholder 1">
            <a:extLst>
              <a:ext uri="{FF2B5EF4-FFF2-40B4-BE49-F238E27FC236}">
                <a16:creationId xmlns:a16="http://schemas.microsoft.com/office/drawing/2014/main" id="{D8BB0863-EB59-4D78-9DAE-46BEC3C052BF}"/>
              </a:ext>
            </a:extLst>
          </p:cNvPr>
          <p:cNvSpPr txBox="1">
            <a:spLocks/>
          </p:cNvSpPr>
          <p:nvPr/>
        </p:nvSpPr>
        <p:spPr>
          <a:xfrm>
            <a:off x="1309226" y="2356850"/>
            <a:ext cx="2632667" cy="2412968"/>
          </a:xfrm>
          <a:prstGeom prst="rect">
            <a:avLst/>
          </a:prstGeom>
        </p:spPr>
        <p:txBody>
          <a:bodyPr wrap="square"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2 Wi-Fi antennas</a:t>
            </a:r>
          </a:p>
          <a:p>
            <a:r>
              <a:rPr lang="en-US" sz="1600" dirty="0"/>
              <a:t>2 GPS antennas</a:t>
            </a:r>
          </a:p>
          <a:p>
            <a:r>
              <a:rPr lang="en-US" sz="1600" dirty="0"/>
              <a:t>1 Chassis inclinometer</a:t>
            </a:r>
          </a:p>
          <a:p>
            <a:r>
              <a:rPr lang="en-US" sz="1600" dirty="0"/>
              <a:t>1 Boom inclinometer</a:t>
            </a:r>
          </a:p>
          <a:p>
            <a:r>
              <a:rPr lang="en-US" sz="1600" dirty="0"/>
              <a:t>1 Stick inclinometer</a:t>
            </a:r>
          </a:p>
          <a:p>
            <a:r>
              <a:rPr lang="en-US" sz="1600" dirty="0"/>
              <a:t>1 Bucket inclinometer</a:t>
            </a:r>
          </a:p>
          <a:p>
            <a:r>
              <a:rPr lang="en-US" sz="1600" dirty="0"/>
              <a:t>1 Footswitch</a:t>
            </a:r>
          </a:p>
        </p:txBody>
      </p:sp>
      <p:pic>
        <p:nvPicPr>
          <p:cNvPr id="10" name="Picture 9">
            <a:extLst>
              <a:ext uri="{FF2B5EF4-FFF2-40B4-BE49-F238E27FC236}">
                <a16:creationId xmlns:a16="http://schemas.microsoft.com/office/drawing/2014/main" id="{C16F547F-73CB-4EEC-9845-0E4ABEDB57C0}"/>
              </a:ext>
            </a:extLst>
          </p:cNvPr>
          <p:cNvPicPr>
            <a:picLocks noChangeAspect="1"/>
          </p:cNvPicPr>
          <p:nvPr/>
        </p:nvPicPr>
        <p:blipFill>
          <a:blip r:embed="rId3"/>
          <a:stretch>
            <a:fillRect/>
          </a:stretch>
        </p:blipFill>
        <p:spPr>
          <a:xfrm>
            <a:off x="4635526" y="1386006"/>
            <a:ext cx="6176614" cy="4343616"/>
          </a:xfrm>
          <a:prstGeom prst="rect">
            <a:avLst/>
          </a:prstGeom>
        </p:spPr>
      </p:pic>
    </p:spTree>
    <p:extLst>
      <p:ext uri="{BB962C8B-B14F-4D97-AF65-F5344CB8AC3E}">
        <p14:creationId xmlns:p14="http://schemas.microsoft.com/office/powerpoint/2010/main" val="3038891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Machine Guidance - HP Shovel</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0" y="1029881"/>
            <a:ext cx="8999865" cy="1264477"/>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Find the HP Shovel product templates xml file in</a:t>
            </a:r>
          </a:p>
          <a:p>
            <a:pPr marL="450850" lvl="2" indent="0">
              <a:lnSpc>
                <a:spcPct val="100000"/>
              </a:lnSpc>
              <a:spcAft>
                <a:spcPts val="600"/>
              </a:spcAft>
              <a:buNone/>
            </a:pPr>
            <a:r>
              <a:rPr lang="en-GB" dirty="0"/>
              <a:t>/opt/Jigsaw/xml/</a:t>
            </a:r>
            <a:r>
              <a:rPr lang="en-GB" dirty="0" err="1"/>
              <a:t>product_templates</a:t>
            </a:r>
            <a:r>
              <a:rPr lang="en-GB" dirty="0"/>
              <a:t>/</a:t>
            </a:r>
          </a:p>
        </p:txBody>
      </p:sp>
      <p:pic>
        <p:nvPicPr>
          <p:cNvPr id="4" name="Picture 3">
            <a:extLst>
              <a:ext uri="{FF2B5EF4-FFF2-40B4-BE49-F238E27FC236}">
                <a16:creationId xmlns:a16="http://schemas.microsoft.com/office/drawing/2014/main" id="{619BBFC2-2F17-4405-B8F0-50EBE31C540B}"/>
              </a:ext>
            </a:extLst>
          </p:cNvPr>
          <p:cNvPicPr>
            <a:picLocks noChangeAspect="1"/>
          </p:cNvPicPr>
          <p:nvPr/>
        </p:nvPicPr>
        <p:blipFill>
          <a:blip r:embed="rId3"/>
          <a:stretch>
            <a:fillRect/>
          </a:stretch>
        </p:blipFill>
        <p:spPr>
          <a:xfrm>
            <a:off x="2504370" y="2535017"/>
            <a:ext cx="7230484" cy="2086266"/>
          </a:xfrm>
          <a:prstGeom prst="rect">
            <a:avLst/>
          </a:prstGeom>
        </p:spPr>
      </p:pic>
    </p:spTree>
    <p:extLst>
      <p:ext uri="{BB962C8B-B14F-4D97-AF65-F5344CB8AC3E}">
        <p14:creationId xmlns:p14="http://schemas.microsoft.com/office/powerpoint/2010/main" val="3068797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Machine Guidance - HP Shovel</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2" y="1029881"/>
            <a:ext cx="9978858" cy="1281240"/>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Load HP Shovel product templates using xml file running </a:t>
            </a:r>
            <a:r>
              <a:rPr lang="en-GB" sz="2000" dirty="0" err="1"/>
              <a:t>xml_loader</a:t>
            </a:r>
            <a:r>
              <a:rPr lang="en-GB" sz="2000" dirty="0"/>
              <a:t> Tool</a:t>
            </a:r>
          </a:p>
          <a:p>
            <a:pPr marL="450850" lvl="2" indent="0">
              <a:lnSpc>
                <a:spcPct val="100000"/>
              </a:lnSpc>
              <a:spcAft>
                <a:spcPts val="600"/>
              </a:spcAft>
              <a:buNone/>
            </a:pPr>
            <a:r>
              <a:rPr lang="en-GB" dirty="0"/>
              <a:t>/opt/Jigsaw/Tools/</a:t>
            </a:r>
            <a:r>
              <a:rPr lang="en-GB" dirty="0" err="1"/>
              <a:t>xml_loader</a:t>
            </a:r>
            <a:r>
              <a:rPr lang="en-GB" dirty="0"/>
              <a:t> -database </a:t>
            </a:r>
            <a:r>
              <a:rPr lang="en-GB" dirty="0" err="1"/>
              <a:t>jmineops</a:t>
            </a:r>
            <a:r>
              <a:rPr lang="en-GB" dirty="0"/>
              <a:t> /opt/Jigsaw/xml/</a:t>
            </a:r>
            <a:r>
              <a:rPr lang="en-GB" dirty="0" err="1"/>
              <a:t>product_templates</a:t>
            </a:r>
            <a:r>
              <a:rPr lang="en-GB" dirty="0"/>
              <a:t>/ lgs_apac.j2shovel.core+smart.xml</a:t>
            </a:r>
          </a:p>
          <a:p>
            <a:pPr>
              <a:lnSpc>
                <a:spcPct val="100000"/>
              </a:lnSpc>
              <a:spcAft>
                <a:spcPts val="600"/>
              </a:spcAft>
            </a:pPr>
            <a:endParaRPr lang="en-AU" dirty="0"/>
          </a:p>
        </p:txBody>
      </p:sp>
      <p:pic>
        <p:nvPicPr>
          <p:cNvPr id="7" name="Picture 6">
            <a:extLst>
              <a:ext uri="{FF2B5EF4-FFF2-40B4-BE49-F238E27FC236}">
                <a16:creationId xmlns:a16="http://schemas.microsoft.com/office/drawing/2014/main" id="{69C79C9D-28C9-484A-BD25-CE7357C5FE83}"/>
              </a:ext>
            </a:extLst>
          </p:cNvPr>
          <p:cNvPicPr>
            <a:picLocks noChangeAspect="1"/>
          </p:cNvPicPr>
          <p:nvPr/>
        </p:nvPicPr>
        <p:blipFill>
          <a:blip r:embed="rId3"/>
          <a:stretch>
            <a:fillRect/>
          </a:stretch>
        </p:blipFill>
        <p:spPr>
          <a:xfrm>
            <a:off x="1684038" y="2679460"/>
            <a:ext cx="8823924" cy="3148659"/>
          </a:xfrm>
          <a:prstGeom prst="rect">
            <a:avLst/>
          </a:prstGeom>
        </p:spPr>
      </p:pic>
    </p:spTree>
    <p:extLst>
      <p:ext uri="{BB962C8B-B14F-4D97-AF65-F5344CB8AC3E}">
        <p14:creationId xmlns:p14="http://schemas.microsoft.com/office/powerpoint/2010/main" val="379243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207CE4BE-64C4-7889-927A-D2515E393936}"/>
              </a:ext>
            </a:extLst>
          </p:cNvPr>
          <p:cNvSpPr>
            <a:spLocks noGrp="1"/>
          </p:cNvSpPr>
          <p:nvPr>
            <p:ph type="body" sz="quarter" idx="20"/>
          </p:nvPr>
        </p:nvSpPr>
        <p:spPr>
          <a:xfrm>
            <a:off x="625642" y="1016981"/>
            <a:ext cx="9503096" cy="774571"/>
          </a:xfrm>
        </p:spPr>
        <p:txBody>
          <a:bodyPr/>
          <a:lstStyle/>
          <a:p>
            <a:r>
              <a:rPr lang="en-US" dirty="0"/>
              <a:t>Configuration</a:t>
            </a:r>
          </a:p>
          <a:p>
            <a:r>
              <a:rPr lang="en-US" dirty="0"/>
              <a:t>Check product template groups.</a:t>
            </a:r>
          </a:p>
        </p:txBody>
      </p:sp>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02030" y="247989"/>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64C441F2-BAA1-4E40-8D33-FA67B504E9A1}"/>
              </a:ext>
            </a:extLst>
          </p:cNvPr>
          <p:cNvSpPr>
            <a:spLocks noGrp="1"/>
          </p:cNvSpPr>
          <p:nvPr>
            <p:ph type="title"/>
          </p:nvPr>
        </p:nvSpPr>
        <p:spPr/>
        <p:txBody>
          <a:bodyPr/>
          <a:lstStyle/>
          <a:p>
            <a:r>
              <a:rPr lang="en-AU" dirty="0"/>
              <a:t>Machine Guidance - HP Shovel</a:t>
            </a:r>
            <a:endParaRPr lang="en-US" dirty="0"/>
          </a:p>
        </p:txBody>
      </p:sp>
      <p:pic>
        <p:nvPicPr>
          <p:cNvPr id="4" name="Picture 3">
            <a:extLst>
              <a:ext uri="{FF2B5EF4-FFF2-40B4-BE49-F238E27FC236}">
                <a16:creationId xmlns:a16="http://schemas.microsoft.com/office/drawing/2014/main" id="{7DCEA09D-C33B-41FF-ADEB-7E5DC694B675}"/>
              </a:ext>
            </a:extLst>
          </p:cNvPr>
          <p:cNvPicPr>
            <a:picLocks noChangeAspect="1"/>
          </p:cNvPicPr>
          <p:nvPr/>
        </p:nvPicPr>
        <p:blipFill>
          <a:blip r:embed="rId3"/>
          <a:stretch>
            <a:fillRect/>
          </a:stretch>
        </p:blipFill>
        <p:spPr>
          <a:xfrm>
            <a:off x="2280793" y="2003071"/>
            <a:ext cx="7677638" cy="3849325"/>
          </a:xfrm>
          <a:prstGeom prst="rect">
            <a:avLst/>
          </a:prstGeom>
        </p:spPr>
      </p:pic>
    </p:spTree>
    <p:extLst>
      <p:ext uri="{BB962C8B-B14F-4D97-AF65-F5344CB8AC3E}">
        <p14:creationId xmlns:p14="http://schemas.microsoft.com/office/powerpoint/2010/main" val="28780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19648" y="1019833"/>
            <a:ext cx="10395857" cy="728581"/>
          </a:xfrm>
        </p:spPr>
        <p:txBody>
          <a:bodyPr wrap="square">
            <a:noAutofit/>
          </a:bodyPr>
          <a:lstStyle/>
          <a:p>
            <a:r>
              <a:rPr lang="en-US" dirty="0"/>
              <a:t>Configuration</a:t>
            </a:r>
          </a:p>
          <a:p>
            <a:r>
              <a:rPr lang="en-US" dirty="0"/>
              <a:t>Change device name to star with client initials.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B61972EC-FFBE-445A-88D6-7E5E243325B5}"/>
              </a:ext>
            </a:extLst>
          </p:cNvPr>
          <p:cNvPicPr>
            <a:picLocks noChangeAspect="1"/>
          </p:cNvPicPr>
          <p:nvPr/>
        </p:nvPicPr>
        <p:blipFill>
          <a:blip r:embed="rId3"/>
          <a:stretch>
            <a:fillRect/>
          </a:stretch>
        </p:blipFill>
        <p:spPr>
          <a:xfrm>
            <a:off x="2254250" y="2158647"/>
            <a:ext cx="7683500" cy="3629138"/>
          </a:xfrm>
          <a:prstGeom prst="rect">
            <a:avLst/>
          </a:prstGeom>
        </p:spPr>
      </p:pic>
    </p:spTree>
    <p:extLst>
      <p:ext uri="{BB962C8B-B14F-4D97-AF65-F5344CB8AC3E}">
        <p14:creationId xmlns:p14="http://schemas.microsoft.com/office/powerpoint/2010/main" val="349318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Shovel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EA47AAC7-87AF-9F35-06C0-1B662D59CE8B}"/>
              </a:ext>
            </a:extLst>
          </p:cNvPr>
          <p:cNvPicPr>
            <a:picLocks noChangeAspect="1"/>
          </p:cNvPicPr>
          <p:nvPr/>
        </p:nvPicPr>
        <p:blipFill>
          <a:blip r:embed="rId3"/>
          <a:stretch>
            <a:fillRect/>
          </a:stretch>
        </p:blipFill>
        <p:spPr>
          <a:xfrm>
            <a:off x="1824341" y="1879042"/>
            <a:ext cx="8543318" cy="3691158"/>
          </a:xfrm>
          <a:prstGeom prst="rect">
            <a:avLst/>
          </a:prstGeom>
        </p:spPr>
      </p:pic>
    </p:spTree>
    <p:extLst>
      <p:ext uri="{BB962C8B-B14F-4D97-AF65-F5344CB8AC3E}">
        <p14:creationId xmlns:p14="http://schemas.microsoft.com/office/powerpoint/2010/main" val="246022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shovel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99D6BF64-7C79-4418-B2E4-87B6AF8CC50F}"/>
              </a:ext>
            </a:extLst>
          </p:cNvPr>
          <p:cNvPicPr>
            <a:picLocks noChangeAspect="1"/>
          </p:cNvPicPr>
          <p:nvPr/>
        </p:nvPicPr>
        <p:blipFill>
          <a:blip r:embed="rId3"/>
          <a:stretch>
            <a:fillRect/>
          </a:stretch>
        </p:blipFill>
        <p:spPr>
          <a:xfrm>
            <a:off x="1824341" y="1879042"/>
            <a:ext cx="8543318" cy="4039428"/>
          </a:xfrm>
          <a:prstGeom prst="rect">
            <a:avLst/>
          </a:prstGeom>
        </p:spPr>
      </p:pic>
    </p:spTree>
    <p:extLst>
      <p:ext uri="{BB962C8B-B14F-4D97-AF65-F5344CB8AC3E}">
        <p14:creationId xmlns:p14="http://schemas.microsoft.com/office/powerpoint/2010/main" val="3437794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TemplafyTemplateConfiguration><![CDATA[{"elementsMetadata":[],"transformationConfigurations":[],"templateName":"Hexagon Blank","templateDescription":"","enableDocumentContentUpdater":false,"version":"2.0"}]]></TemplafyTemplateConfiguration>
</file>

<file path=customXml/item4.xml><?xml version="1.0" encoding="utf-8"?>
<TemplafySlideTemplateConfiguration><![CDATA[{"slideVersion":1,"isValidatorEnabled":false,"isLocked":false,"elementsMetadata":[],"slideId":"638013797448138910","enableDocumentContentUpdater":false,"version":"2.0"}]]></TemplafySlideTemplateConfiguration>
</file>

<file path=customXml/item5.xml><?xml version="1.0" encoding="utf-8"?>
<TemplafyFormConfiguration><![CDATA[{"formFields":[],"formDataEntries":[]}]]></TemplafyFormConfiguration>
</file>

<file path=customXml/item6.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TemplafySlideFormConfiguration><![CDATA[{"formFields":[],"formDataEntries":[]}]]></TemplafySlideFormConfiguration>
</file>

<file path=customXml/itemProps1.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2.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C40518-738D-4AC5-BC45-2A7B87381AD0}">
  <ds:schemaRefs/>
</ds:datastoreItem>
</file>

<file path=customXml/itemProps4.xml><?xml version="1.0" encoding="utf-8"?>
<ds:datastoreItem xmlns:ds="http://schemas.openxmlformats.org/officeDocument/2006/customXml" ds:itemID="{2C686BFD-F092-4B21-A66B-55EE9ABFEA54}">
  <ds:schemaRefs/>
</ds:datastoreItem>
</file>

<file path=customXml/itemProps5.xml><?xml version="1.0" encoding="utf-8"?>
<ds:datastoreItem xmlns:ds="http://schemas.openxmlformats.org/officeDocument/2006/customXml" ds:itemID="{A8A439ED-2598-409A-B23C-471E34407B12}">
  <ds:schemaRefs/>
</ds:datastoreItem>
</file>

<file path=customXml/itemProps6.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7.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8.xml><?xml version="1.0" encoding="utf-8"?>
<ds:datastoreItem xmlns:ds="http://schemas.openxmlformats.org/officeDocument/2006/customXml" ds:itemID="{A8CC7CD2-DFF0-4E2E-8A4D-47D2CBDC57A2}">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84</TotalTime>
  <Words>1017</Words>
  <Application>Microsoft Office PowerPoint</Application>
  <PresentationFormat>Widescreen</PresentationFormat>
  <Paragraphs>158</Paragraphs>
  <Slides>23</Slides>
  <Notes>20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23</vt:i4>
      </vt:variant>
    </vt:vector>
  </HeadingPairs>
  <TitlesOfParts>
    <vt:vector size="31" baseType="lpstr">
      <vt:lpstr>Arial</vt:lpstr>
      <vt:lpstr>Calibri</vt:lpstr>
      <vt:lpstr>Open Sans</vt:lpstr>
      <vt:lpstr>Open Sans Light</vt:lpstr>
      <vt:lpstr>System Font Regular</vt:lpstr>
      <vt:lpstr>Office Theme</vt:lpstr>
      <vt:lpstr>2_Dark Theme</vt:lpstr>
      <vt:lpstr>Custom Design</vt:lpstr>
      <vt:lpstr>PowerPoint Presentation</vt:lpstr>
      <vt:lpstr>Purpose</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PowerPoint Presentation</vt:lpstr>
      <vt:lpstr>Machine Guidance - HP Shovel</vt:lpstr>
      <vt:lpstr>Machine Guidance - HP Shovel</vt:lpstr>
      <vt:lpstr>Machine Guidance - HP Shovel</vt:lpstr>
      <vt:lpstr>Machine Guidance - HP Shovel</vt:lpstr>
      <vt:lpstr>Machine Guidance - HP Shovel</vt:lpstr>
      <vt:lpstr>Machine Guidance - HP Shovel - Questions</vt:lpstr>
      <vt:lpstr>Machine Guidance - HP Shovel - Answers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28</cp:revision>
  <dcterms:created xsi:type="dcterms:W3CDTF">2022-11-14T23:12:04Z</dcterms:created>
  <dcterms:modified xsi:type="dcterms:W3CDTF">2023-07-24T19:47:57Z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